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58" r:id="rId6"/>
    <p:sldId id="263" r:id="rId7"/>
    <p:sldId id="264" r:id="rId8"/>
    <p:sldId id="259" r:id="rId9"/>
    <p:sldId id="260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>
      <p:cViewPr varScale="1">
        <p:scale>
          <a:sx n="72" d="100"/>
          <a:sy n="72" d="100"/>
        </p:scale>
        <p:origin x="1350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2"/>
          <p:cNvSpPr>
            <a:spLocks noChangeArrowheads="1"/>
          </p:cNvSpPr>
          <p:nvPr userDrawn="1"/>
        </p:nvSpPr>
        <p:spPr bwMode="auto">
          <a:xfrm>
            <a:off x="0" y="0"/>
            <a:ext cx="9144000" cy="1676400"/>
          </a:xfrm>
          <a:prstGeom prst="rect">
            <a:avLst/>
          </a:prstGeom>
          <a:gradFill rotWithShape="1">
            <a:gsLst>
              <a:gs pos="0">
                <a:srgbClr val="B00000">
                  <a:lumMod val="42000"/>
                  <a:lumOff val="58000"/>
                </a:srgbClr>
              </a:gs>
              <a:gs pos="44000">
                <a:srgbClr val="BE1212"/>
              </a:gs>
              <a:gs pos="100000">
                <a:srgbClr val="580000"/>
              </a:gs>
            </a:gsLst>
            <a:lin ang="0" scaled="1"/>
          </a:gradFill>
          <a:ln>
            <a:noFill/>
          </a:ln>
          <a:extLst/>
        </p:spPr>
        <p:txBody>
          <a:bodyPr vert="eaVert" wrap="none" lIns="91436" tIns="45718" rIns="91436" bIns="45718" anchor="ctr"/>
          <a:lstStyle/>
          <a:p>
            <a:pPr>
              <a:defRPr/>
            </a:pPr>
            <a:endParaRPr lang="fr-FR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679575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5"/>
          <p:cNvPicPr preferRelativeResize="0"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0976"/>
            <a:ext cx="1249327" cy="1246965"/>
          </a:xfrm>
          <a:prstGeom prst="rect">
            <a:avLst/>
          </a:prstGeom>
          <a:noFill/>
          <a:ln>
            <a:noFill/>
          </a:ln>
          <a:effectLst>
            <a:outerShdw dist="71842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1828800" y="370493"/>
            <a:ext cx="673007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b="0" dirty="0" smtClean="0">
                <a:solidFill>
                  <a:schemeClr val="bg1"/>
                </a:solidFill>
              </a:rPr>
              <a:t>VIETNAM</a:t>
            </a:r>
            <a:r>
              <a:rPr lang="en-US" sz="2200" b="0" baseline="0" dirty="0" smtClean="0">
                <a:solidFill>
                  <a:schemeClr val="bg1"/>
                </a:solidFill>
              </a:rPr>
              <a:t> NATIONAL UNIVERSITY HANOI (VNU)</a:t>
            </a:r>
          </a:p>
          <a:p>
            <a:pPr>
              <a:lnSpc>
                <a:spcPct val="120000"/>
              </a:lnSpc>
            </a:pPr>
            <a:r>
              <a:rPr lang="en-US" sz="2000" b="1" baseline="0" dirty="0" smtClean="0">
                <a:solidFill>
                  <a:schemeClr val="bg1"/>
                </a:solidFill>
              </a:rPr>
              <a:t>VNU UNIVERSITY OF ENGINEERING AND TECHNOLOGY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02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61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66800"/>
            <a:ext cx="2057400" cy="5059363"/>
          </a:xfrm>
        </p:spPr>
        <p:txBody>
          <a:bodyPr vert="eaVert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66800"/>
            <a:ext cx="6019800" cy="5059363"/>
          </a:xfrm>
        </p:spPr>
        <p:txBody>
          <a:bodyPr vert="eaVer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65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5"/>
          <p:cNvPicPr preferRelativeResize="0"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734812" cy="73342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3992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6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10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4040188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8800"/>
            <a:ext cx="4041775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83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6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76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9500"/>
            <a:ext cx="3008313" cy="7493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6800"/>
            <a:ext cx="5111750" cy="5059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05000"/>
            <a:ext cx="3008313" cy="42211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064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66799"/>
            <a:ext cx="5486400" cy="3660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91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2"/>
          <p:cNvSpPr>
            <a:spLocks noChangeArrowheads="1"/>
          </p:cNvSpPr>
          <p:nvPr/>
        </p:nvSpPr>
        <p:spPr bwMode="auto">
          <a:xfrm>
            <a:off x="0" y="0"/>
            <a:ext cx="9144000" cy="990600"/>
          </a:xfrm>
          <a:prstGeom prst="rect">
            <a:avLst/>
          </a:prstGeom>
          <a:gradFill rotWithShape="1">
            <a:gsLst>
              <a:gs pos="0">
                <a:srgbClr val="B00000">
                  <a:lumMod val="42000"/>
                  <a:lumOff val="58000"/>
                </a:srgbClr>
              </a:gs>
              <a:gs pos="44000">
                <a:srgbClr val="BE1212"/>
              </a:gs>
              <a:gs pos="100000">
                <a:srgbClr val="580000"/>
              </a:gs>
            </a:gsLst>
            <a:lin ang="0" scaled="1"/>
          </a:gradFill>
          <a:ln>
            <a:noFill/>
          </a:ln>
          <a:extLst/>
        </p:spPr>
        <p:txBody>
          <a:bodyPr vert="eaVert" wrap="none" lIns="91436" tIns="45718" rIns="91436" bIns="45718" anchor="ctr"/>
          <a:lstStyle/>
          <a:p>
            <a:pPr>
              <a:defRPr/>
            </a:pPr>
            <a:endParaRPr lang="fr-FR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498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CCB36-4EBA-4479-8256-79EFE8594BDE}" type="datetimeFigureOut">
              <a:rPr lang="en-US" smtClean="0"/>
              <a:t>11/4/2017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5FFF0-460B-4A40-9034-F2BF1761D3E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5"/>
          <p:cNvPicPr preferRelativeResize="0">
            <a:picLocks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734812" cy="73342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012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590800"/>
            <a:ext cx="7772400" cy="2133600"/>
          </a:xfrm>
        </p:spPr>
        <p:txBody>
          <a:bodyPr>
            <a:normAutofit/>
          </a:bodyPr>
          <a:lstStyle/>
          <a:p>
            <a:r>
              <a:rPr lang="en-US" sz="3200" dirty="0"/>
              <a:t>LSI Design Contest </a:t>
            </a:r>
            <a:r>
              <a:rPr lang="en-US" sz="3200" dirty="0" smtClean="0"/>
              <a:t>2018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sz="4000" dirty="0" err="1" smtClean="0"/>
              <a:t>Các</a:t>
            </a:r>
            <a:r>
              <a:rPr lang="en-US" sz="4000" dirty="0" smtClean="0"/>
              <a:t> </a:t>
            </a:r>
            <a:r>
              <a:rPr lang="en-US" sz="4000" dirty="0" err="1" smtClean="0"/>
              <a:t>biến</a:t>
            </a:r>
            <a:r>
              <a:rPr lang="en-US" sz="4000" dirty="0" smtClean="0"/>
              <a:t> </a:t>
            </a:r>
            <a:r>
              <a:rPr lang="en-US" sz="4000" dirty="0" err="1" smtClean="0"/>
              <a:t>thể</a:t>
            </a:r>
            <a:r>
              <a:rPr lang="en-US" sz="4000" dirty="0" smtClean="0"/>
              <a:t> </a:t>
            </a:r>
            <a:r>
              <a:rPr lang="en-US" sz="4000" dirty="0" err="1" smtClean="0"/>
              <a:t>của</a:t>
            </a:r>
            <a:r>
              <a:rPr lang="en-US" sz="4000" dirty="0" smtClean="0"/>
              <a:t> Gradient Descent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6635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676400"/>
            <a:ext cx="7620000" cy="4200721"/>
          </a:xfrm>
        </p:spPr>
      </p:pic>
    </p:spTree>
    <p:extLst>
      <p:ext uri="{BB962C8B-B14F-4D97-AF65-F5344CB8AC3E}">
        <p14:creationId xmlns:p14="http://schemas.microsoft.com/office/powerpoint/2010/main" val="299008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Gradient </a:t>
            </a:r>
            <a:r>
              <a:rPr lang="en-US" dirty="0" smtClean="0"/>
              <a:t>Descent</a:t>
            </a:r>
          </a:p>
          <a:p>
            <a:pPr>
              <a:buFontTx/>
              <a:buChar char="-"/>
            </a:pPr>
            <a:r>
              <a:rPr lang="en-US" dirty="0" smtClean="0"/>
              <a:t>Batch Gradient Descent (BGD)</a:t>
            </a:r>
          </a:p>
          <a:p>
            <a:pPr>
              <a:buFontTx/>
              <a:buChar char="-"/>
            </a:pPr>
            <a:r>
              <a:rPr lang="en-US" dirty="0" smtClean="0"/>
              <a:t>Stochastic Gradient Descent (SGD)</a:t>
            </a:r>
          </a:p>
          <a:p>
            <a:pPr>
              <a:buFontTx/>
              <a:buChar char="-"/>
            </a:pPr>
            <a:r>
              <a:rPr lang="en-US" dirty="0" smtClean="0"/>
              <a:t>Mini-batch Gradient Descent (MBGD)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1862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 smtClean="0"/>
                  <a:t>1. </a:t>
                </a:r>
                <a:r>
                  <a:rPr lang="en-US" sz="2400" dirty="0" err="1">
                    <a:latin typeface="Calibri (Body)"/>
                  </a:rPr>
                  <a:t>Các</a:t>
                </a:r>
                <a:r>
                  <a:rPr lang="en-US" sz="2400" dirty="0">
                    <a:latin typeface="Calibri (Body)"/>
                  </a:rPr>
                  <a:t> </a:t>
                </a:r>
                <a:r>
                  <a:rPr lang="en-US" sz="2400" dirty="0" err="1">
                    <a:latin typeface="Calibri (Body)"/>
                  </a:rPr>
                  <a:t>biến</a:t>
                </a:r>
                <a:r>
                  <a:rPr lang="en-US" sz="2400" dirty="0">
                    <a:latin typeface="Calibri (Body)"/>
                  </a:rPr>
                  <a:t> </a:t>
                </a:r>
                <a:r>
                  <a:rPr lang="en-US" sz="2400" dirty="0" err="1">
                    <a:latin typeface="Calibri (Body)"/>
                  </a:rPr>
                  <a:t>thể</a:t>
                </a:r>
                <a:r>
                  <a:rPr lang="en-US" sz="2400" dirty="0">
                    <a:latin typeface="Calibri (Body)"/>
                  </a:rPr>
                  <a:t> </a:t>
                </a:r>
                <a:r>
                  <a:rPr lang="en-US" sz="2400" dirty="0" err="1">
                    <a:latin typeface="Calibri (Body)"/>
                  </a:rPr>
                  <a:t>của</a:t>
                </a:r>
                <a:r>
                  <a:rPr lang="en-US" sz="2400" dirty="0">
                    <a:latin typeface="Calibri (Body)"/>
                  </a:rPr>
                  <a:t> Gradient Descent</a:t>
                </a:r>
              </a:p>
              <a:p>
                <a:pPr marL="0" indent="0">
                  <a:buNone/>
                </a:pPr>
                <a:r>
                  <a:rPr lang="en-US" sz="2400" dirty="0" smtClean="0">
                    <a:latin typeface="Calibri (Body)"/>
                  </a:rPr>
                  <a:t>a/ Batch </a:t>
                </a:r>
                <a:r>
                  <a:rPr lang="en-US" sz="2400" dirty="0">
                    <a:latin typeface="Calibri (Body)"/>
                  </a:rPr>
                  <a:t>Gradient </a:t>
                </a:r>
                <a:r>
                  <a:rPr lang="en-US" sz="2400" dirty="0" smtClean="0">
                    <a:latin typeface="Calibri (Body)"/>
                  </a:rPr>
                  <a:t>Descent</a:t>
                </a:r>
              </a:p>
              <a:p>
                <a:pPr>
                  <a:buFontTx/>
                  <a:buChar char="-"/>
                </a:pPr>
                <a:r>
                  <a:rPr lang="en-US" sz="2400" dirty="0" err="1" smtClean="0">
                    <a:latin typeface="Calibri (Body)"/>
                  </a:rPr>
                  <a:t>Là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 err="1" smtClean="0">
                    <a:latin typeface="Calibri (Body)"/>
                  </a:rPr>
                  <a:t>thuật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 err="1" smtClean="0">
                    <a:latin typeface="Calibri (Body)"/>
                  </a:rPr>
                  <a:t>toán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>
                    <a:latin typeface="Calibri (Body)"/>
                  </a:rPr>
                  <a:t>Gradient </a:t>
                </a:r>
                <a:r>
                  <a:rPr lang="en-US" sz="2400" dirty="0" smtClean="0">
                    <a:latin typeface="Calibri (Body)"/>
                  </a:rPr>
                  <a:t>Descent </a:t>
                </a:r>
                <a:r>
                  <a:rPr lang="en-US" sz="2400" dirty="0" err="1" smtClean="0">
                    <a:latin typeface="Calibri (Body)"/>
                  </a:rPr>
                  <a:t>cơ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 err="1" smtClean="0">
                    <a:latin typeface="Calibri (Body)"/>
                  </a:rPr>
                  <a:t>bản</a:t>
                </a:r>
                <a:r>
                  <a:rPr lang="en-US" sz="2400" dirty="0" smtClean="0">
                    <a:latin typeface="Calibri (Body)"/>
                  </a:rPr>
                  <a:t> </a:t>
                </a:r>
              </a:p>
              <a:p>
                <a:pPr>
                  <a:buFontTx/>
                  <a:buChar char="-"/>
                </a:pPr>
                <a:r>
                  <a:rPr lang="en-US" sz="2400" dirty="0" err="1" smtClean="0">
                    <a:latin typeface="Calibri (Body)"/>
                  </a:rPr>
                  <a:t>Cách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 err="1" smtClean="0">
                    <a:latin typeface="Calibri (Body)"/>
                  </a:rPr>
                  <a:t>thực</a:t>
                </a:r>
                <a:r>
                  <a:rPr lang="en-US" sz="2400" dirty="0" smtClean="0">
                    <a:latin typeface="Calibri (Body)"/>
                  </a:rPr>
                  <a:t> </a:t>
                </a:r>
                <a:r>
                  <a:rPr lang="en-US" sz="2400" dirty="0" err="1" smtClean="0">
                    <a:latin typeface="Calibri (Body)"/>
                  </a:rPr>
                  <a:t>hiện</a:t>
                </a:r>
                <a:r>
                  <a:rPr lang="en-US" sz="2400" dirty="0" smtClean="0">
                    <a:latin typeface="Calibri (Body)"/>
                  </a:rPr>
                  <a:t>:</a:t>
                </a:r>
              </a:p>
              <a:p>
                <a:r>
                  <a:rPr lang="vi-VN" sz="2400" dirty="0">
                    <a:latin typeface="Calibri (Body)"/>
                  </a:rPr>
                  <a:t>Dự đoán một điểm khởi tạo </a:t>
                </a:r>
                <a14:m>
                  <m:oMath xmlns:m="http://schemas.openxmlformats.org/officeDocument/2006/math">
                    <m:r>
                      <a:rPr lang="vi-V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</m:oMath>
                </a14:m>
                <a:endParaRPr lang="el-GR" sz="2400" dirty="0">
                  <a:latin typeface="Calibri (Body)"/>
                </a:endParaRPr>
              </a:p>
              <a:p>
                <a:r>
                  <a:rPr lang="vi-VN" sz="2400" dirty="0">
                    <a:latin typeface="Calibri (Body)"/>
                    <a:cs typeface="Calibri" panose="020F0502020204030204" pitchFamily="34" charset="0"/>
                  </a:rPr>
                  <a:t>Cập nhật </a:t>
                </a:r>
                <a:r>
                  <a:rPr lang="en-US" sz="2400" dirty="0" smtClean="0">
                    <a:latin typeface="Calibri (Body)"/>
                    <a:cs typeface="Calibri" panose="020F0502020204030204" pitchFamily="34" charset="0"/>
                  </a:rPr>
                  <a:t>lại trọng số </a:t>
                </a:r>
                <a14:m>
                  <m:oMath xmlns:m="http://schemas.openxmlformats.org/officeDocument/2006/math">
                    <m:r>
                      <a:rPr lang="vi-V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vi-V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vi-VN" sz="2400" dirty="0" smtClean="0">
                    <a:latin typeface="Calibri (Body)"/>
                    <a:cs typeface="Calibri" panose="020F0502020204030204" pitchFamily="34" charset="0"/>
                  </a:rPr>
                  <a:t>đến </a:t>
                </a:r>
                <a:r>
                  <a:rPr lang="vi-VN" sz="2400" dirty="0">
                    <a:latin typeface="Calibri (Body)"/>
                    <a:cs typeface="Calibri" panose="020F0502020204030204" pitchFamily="34" charset="0"/>
                  </a:rPr>
                  <a:t>khi đạt được kết quả chấp nhận được</a:t>
                </a:r>
                <a:r>
                  <a:rPr lang="vi-VN" sz="2400" dirty="0" smtClean="0">
                    <a:latin typeface="Calibri (Body)"/>
                    <a:cs typeface="Calibri" panose="020F0502020204030204" pitchFamily="34" charset="0"/>
                  </a:rPr>
                  <a:t>:</a:t>
                </a:r>
                <a:endParaRPr lang="en-US" sz="2400" dirty="0" smtClean="0">
                  <a:latin typeface="Calibri (Body)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 smtClean="0"/>
                  <a:t>=&gt;</a:t>
                </a:r>
                <a:r>
                  <a:rPr lang="en-US" sz="2400" dirty="0"/>
                  <a:t> </a:t>
                </a:r>
                <a:r>
                  <a:rPr lang="en-US" sz="2400" dirty="0" err="1" smtClean="0"/>
                  <a:t>Tại</a:t>
                </a:r>
                <a:r>
                  <a:rPr lang="en-US" sz="2400" dirty="0" smtClean="0"/>
                  <a:t> </a:t>
                </a:r>
                <a:r>
                  <a:rPr lang="en-US" sz="2400" dirty="0" err="1"/>
                  <a:t>mỗi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thời</a:t>
                </a:r>
                <a:r>
                  <a:rPr lang="en-US" sz="2400" dirty="0"/>
                  <a:t> </a:t>
                </a:r>
                <a:r>
                  <a:rPr lang="en-US" sz="2400" dirty="0" err="1" smtClean="0"/>
                  <a:t>điểm</a:t>
                </a:r>
                <a:r>
                  <a:rPr lang="en-US" sz="2400" dirty="0" smtClean="0"/>
                  <a:t>, ta </a:t>
                </a:r>
                <a:r>
                  <a:rPr lang="en-US" sz="2400" dirty="0" err="1" smtClean="0"/>
                  <a:t>tính</a:t>
                </a:r>
                <a:r>
                  <a:rPr lang="en-US" sz="2400" dirty="0" smtClean="0"/>
                  <a:t> </a:t>
                </a:r>
                <a:r>
                  <a:rPr lang="en-US" sz="2400" dirty="0" err="1"/>
                  <a:t>toàn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bộ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đạo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hàm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mát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tại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điểm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dữ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liệu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 t="-1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4038600"/>
            <a:ext cx="2819400" cy="55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89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Nhược</a:t>
            </a:r>
            <a:r>
              <a:rPr lang="en-US" sz="2400" dirty="0" smtClean="0"/>
              <a:t> </a:t>
            </a:r>
            <a:r>
              <a:rPr lang="en-US" sz="2400" dirty="0" err="1" smtClean="0"/>
              <a:t>điểm</a:t>
            </a:r>
            <a:endParaRPr lang="en-US" sz="2400" dirty="0" smtClean="0"/>
          </a:p>
          <a:p>
            <a:pPr>
              <a:buFontTx/>
              <a:buChar char="-"/>
            </a:pPr>
            <a:r>
              <a:rPr lang="en-US" sz="2400" dirty="0" err="1" smtClean="0"/>
              <a:t>Việc</a:t>
            </a:r>
            <a:r>
              <a:rPr lang="en-US" sz="2400" dirty="0" smtClean="0"/>
              <a:t> </a:t>
            </a:r>
            <a:r>
              <a:rPr lang="en-US" sz="2400" dirty="0" err="1" smtClean="0"/>
              <a:t>tính</a:t>
            </a:r>
            <a:r>
              <a:rPr lang="en-US" sz="2400" dirty="0" smtClean="0"/>
              <a:t> </a:t>
            </a:r>
            <a:r>
              <a:rPr lang="en-US" sz="2400" dirty="0" err="1" smtClean="0"/>
              <a:t>toán</a:t>
            </a:r>
            <a:r>
              <a:rPr lang="en-US" sz="2400" dirty="0" smtClean="0"/>
              <a:t> </a:t>
            </a:r>
            <a:r>
              <a:rPr lang="en-US" sz="2400" dirty="0" err="1" smtClean="0"/>
              <a:t>lại</a:t>
            </a:r>
            <a:r>
              <a:rPr lang="en-US" sz="2400" dirty="0" smtClean="0"/>
              <a:t> </a:t>
            </a:r>
            <a:r>
              <a:rPr lang="en-US" sz="2400" dirty="0" err="1" smtClean="0"/>
              <a:t>đạo</a:t>
            </a:r>
            <a:r>
              <a:rPr lang="en-US" sz="2400" dirty="0" smtClean="0"/>
              <a:t> </a:t>
            </a:r>
            <a:r>
              <a:rPr lang="en-US" sz="2400" dirty="0" err="1" smtClean="0"/>
              <a:t>hàm</a:t>
            </a:r>
            <a:r>
              <a:rPr lang="en-US" sz="2400" dirty="0" smtClean="0"/>
              <a:t> </a:t>
            </a:r>
            <a:r>
              <a:rPr lang="en-US" sz="2400" dirty="0" err="1" smtClean="0"/>
              <a:t>hàm</a:t>
            </a:r>
            <a:r>
              <a:rPr lang="en-US" sz="2400" dirty="0" smtClean="0"/>
              <a:t> </a:t>
            </a:r>
            <a:r>
              <a:rPr lang="en-US" sz="2400" dirty="0" err="1" smtClean="0"/>
              <a:t>mất</a:t>
            </a:r>
            <a:r>
              <a:rPr lang="en-US" sz="2400" dirty="0" smtClean="0"/>
              <a:t> </a:t>
            </a:r>
            <a:r>
              <a:rPr lang="en-US" sz="2400" dirty="0" err="1" smtClean="0"/>
              <a:t>mát</a:t>
            </a:r>
            <a:r>
              <a:rPr lang="en-US" sz="2400" dirty="0" smtClean="0"/>
              <a:t> </a:t>
            </a:r>
            <a:r>
              <a:rPr lang="en-US" sz="2400" dirty="0" err="1" smtClean="0"/>
              <a:t>tại</a:t>
            </a:r>
            <a:r>
              <a:rPr lang="en-US" sz="2400" dirty="0" smtClean="0"/>
              <a:t> </a:t>
            </a:r>
            <a:r>
              <a:rPr lang="en-US" sz="2400" dirty="0" err="1" smtClean="0"/>
              <a:t>tất</a:t>
            </a:r>
            <a:r>
              <a:rPr lang="en-US" sz="2400" dirty="0" smtClean="0"/>
              <a:t> </a:t>
            </a:r>
            <a:r>
              <a:rPr lang="en-US" sz="2400" dirty="0" err="1" smtClean="0"/>
              <a:t>cả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điểm</a:t>
            </a:r>
            <a:r>
              <a:rPr lang="en-US" sz="2400" dirty="0" smtClean="0"/>
              <a:t> </a:t>
            </a:r>
            <a:r>
              <a:rPr lang="en-US" sz="2400" dirty="0" err="1" smtClean="0"/>
              <a:t>sau</a:t>
            </a:r>
            <a:r>
              <a:rPr lang="en-US" sz="2400" dirty="0" smtClean="0"/>
              <a:t> </a:t>
            </a:r>
            <a:r>
              <a:rPr lang="en-US" sz="2400" dirty="0" err="1" smtClean="0"/>
              <a:t>mỗi</a:t>
            </a:r>
            <a:r>
              <a:rPr lang="en-US" sz="2400" dirty="0" smtClean="0"/>
              <a:t> </a:t>
            </a:r>
            <a:r>
              <a:rPr lang="en-US" sz="2400" dirty="0" err="1" smtClean="0"/>
              <a:t>lần</a:t>
            </a:r>
            <a:r>
              <a:rPr lang="en-US" sz="2400" dirty="0" smtClean="0"/>
              <a:t> </a:t>
            </a:r>
            <a:r>
              <a:rPr lang="en-US" sz="2400" dirty="0" err="1" smtClean="0"/>
              <a:t>lặp</a:t>
            </a:r>
            <a:r>
              <a:rPr lang="en-US" sz="2400" dirty="0"/>
              <a:t> </a:t>
            </a:r>
            <a:r>
              <a:rPr lang="en-US" sz="2400" dirty="0" smtClean="0"/>
              <a:t>=&gt;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gian</a:t>
            </a:r>
            <a:r>
              <a:rPr lang="en-US" sz="2400" dirty="0" smtClean="0"/>
              <a:t> </a:t>
            </a:r>
            <a:r>
              <a:rPr lang="en-US" sz="2400" dirty="0" err="1" smtClean="0"/>
              <a:t>tính</a:t>
            </a:r>
            <a:r>
              <a:rPr lang="en-US" sz="2400" dirty="0" smtClean="0"/>
              <a:t> </a:t>
            </a:r>
            <a:r>
              <a:rPr lang="en-US" sz="2400" dirty="0" err="1" smtClean="0"/>
              <a:t>toán</a:t>
            </a:r>
            <a:r>
              <a:rPr lang="en-US" sz="2400" dirty="0" smtClean="0"/>
              <a:t> </a:t>
            </a:r>
            <a:r>
              <a:rPr lang="en-US" sz="2400" dirty="0" err="1" smtClean="0"/>
              <a:t>lâu</a:t>
            </a:r>
            <a:r>
              <a:rPr lang="en-US" sz="2400" dirty="0" smtClean="0"/>
              <a:t>, </a:t>
            </a:r>
            <a:r>
              <a:rPr lang="en-US" sz="2400" dirty="0" err="1" smtClean="0"/>
              <a:t>yêu</a:t>
            </a:r>
            <a:r>
              <a:rPr lang="en-US" sz="2400" dirty="0" smtClean="0"/>
              <a:t> </a:t>
            </a:r>
            <a:r>
              <a:rPr lang="en-US" sz="2400" dirty="0" err="1" smtClean="0"/>
              <a:t>cầu</a:t>
            </a:r>
            <a:r>
              <a:rPr lang="en-US" sz="2400" dirty="0" smtClean="0"/>
              <a:t> </a:t>
            </a:r>
            <a:r>
              <a:rPr lang="en-US" sz="2400" dirty="0" err="1" smtClean="0"/>
              <a:t>lưu</a:t>
            </a:r>
            <a:r>
              <a:rPr lang="en-US" sz="2400" dirty="0" smtClean="0"/>
              <a:t> </a:t>
            </a:r>
            <a:r>
              <a:rPr lang="en-US" sz="2400" dirty="0" err="1" smtClean="0"/>
              <a:t>trữ</a:t>
            </a:r>
            <a:r>
              <a:rPr lang="en-US" sz="2400" dirty="0" smtClean="0"/>
              <a:t> </a:t>
            </a:r>
            <a:r>
              <a:rPr lang="en-US" sz="2400" dirty="0" err="1" smtClean="0"/>
              <a:t>lớn</a:t>
            </a:r>
            <a:r>
              <a:rPr lang="en-US" sz="2400" dirty="0"/>
              <a:t> </a:t>
            </a:r>
            <a:r>
              <a:rPr lang="en-US" sz="2400" dirty="0" err="1" smtClean="0"/>
              <a:t>nếu</a:t>
            </a:r>
            <a:r>
              <a:rPr lang="en-US" sz="2400" dirty="0" smtClean="0"/>
              <a:t> </a:t>
            </a:r>
            <a:r>
              <a:rPr lang="en-US" sz="2400" dirty="0" err="1" smtClean="0"/>
              <a:t>như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 smtClean="0"/>
              <a:t> </a:t>
            </a:r>
            <a:r>
              <a:rPr lang="en-US" sz="2400" dirty="0" err="1" smtClean="0"/>
              <a:t>lớn</a:t>
            </a:r>
            <a:endParaRPr lang="en-US" sz="2400" dirty="0" smtClean="0"/>
          </a:p>
          <a:p>
            <a:pPr>
              <a:buFontTx/>
              <a:buChar char="-"/>
            </a:pP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áp</a:t>
            </a:r>
            <a:r>
              <a:rPr lang="en-US" sz="2400" dirty="0" smtClean="0"/>
              <a:t> </a:t>
            </a:r>
            <a:r>
              <a:rPr lang="en-US" sz="2400" dirty="0" err="1" smtClean="0"/>
              <a:t>dụng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online learning </a:t>
            </a:r>
            <a:r>
              <a:rPr lang="en-US" sz="2400" dirty="0" err="1" smtClean="0"/>
              <a:t>hoặc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cơ</a:t>
            </a:r>
            <a:r>
              <a:rPr lang="en-US" sz="2400" dirty="0" smtClean="0"/>
              <a:t> </a:t>
            </a:r>
            <a:r>
              <a:rPr lang="en-US" sz="2400" dirty="0" err="1" smtClean="0"/>
              <a:t>sở</a:t>
            </a:r>
            <a:r>
              <a:rPr lang="en-US" sz="2400" dirty="0" smtClean="0"/>
              <a:t> </a:t>
            </a:r>
            <a:r>
              <a:rPr lang="en-US" sz="2400" dirty="0" err="1" smtClean="0"/>
              <a:t>dữ</a:t>
            </a:r>
            <a:r>
              <a:rPr lang="en-US" sz="2400" dirty="0" smtClean="0"/>
              <a:t> </a:t>
            </a:r>
            <a:r>
              <a:rPr lang="en-US" sz="2400" dirty="0" err="1" smtClean="0"/>
              <a:t>liệu</a:t>
            </a:r>
            <a:r>
              <a:rPr lang="en-US" sz="2400" dirty="0"/>
              <a:t> </a:t>
            </a:r>
            <a:r>
              <a:rPr lang="en-US" sz="2400" dirty="0" err="1" smtClean="0"/>
              <a:t>lớn</a:t>
            </a:r>
            <a:endParaRPr lang="en-US" sz="2400" smtClean="0"/>
          </a:p>
          <a:p>
            <a:pPr>
              <a:buFontTx/>
              <a:buChar char="-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12019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 smtClean="0"/>
                  <a:t>b/ Stochastic Gradient Descent</a:t>
                </a:r>
              </a:p>
              <a:p>
                <a:r>
                  <a:rPr lang="en-US" sz="2400" dirty="0" smtClean="0"/>
                  <a:t>Ý </a:t>
                </a:r>
                <a:r>
                  <a:rPr lang="en-US" sz="2400" dirty="0" err="1" smtClean="0"/>
                  <a:t>tưởng</a:t>
                </a:r>
                <a:endParaRPr lang="en-US" sz="2400" dirty="0" smtClean="0"/>
              </a:p>
              <a:p>
                <a:pPr>
                  <a:buFontTx/>
                  <a:buChar char="-"/>
                </a:pPr>
                <a:r>
                  <a:rPr lang="en-US" sz="2400" dirty="0" err="1" smtClean="0"/>
                  <a:t>Thay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vì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tại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mỗi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thời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điểm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tính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toàn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bộ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đạo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hàm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mất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mát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tại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tất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cả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các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điểm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dữ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liệu</a:t>
                </a:r>
                <a:r>
                  <a:rPr lang="en-US" sz="2400" dirty="0" smtClean="0"/>
                  <a:t>, </a:t>
                </a:r>
                <a:r>
                  <a:rPr lang="en-US" sz="2400" dirty="0" err="1" smtClean="0"/>
                  <a:t>thì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chỉ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tính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trên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điểm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dữ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liệu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 smtClean="0"/>
                  <a:t>, </a:t>
                </a:r>
                <a:r>
                  <a:rPr lang="en-US" sz="2400" dirty="0" err="1" smtClean="0"/>
                  <a:t>rồi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cập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nhật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trọng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số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en-US" sz="2400" dirty="0" err="1" smtClean="0"/>
                  <a:t>dựa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trên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đạo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hàm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này</a:t>
                </a:r>
                <a:r>
                  <a:rPr lang="en-US" sz="2400" dirty="0" smtClean="0"/>
                  <a:t>.</a:t>
                </a:r>
              </a:p>
              <a:p>
                <a:r>
                  <a:rPr lang="en-US" sz="2400" dirty="0" err="1" smtClean="0"/>
                  <a:t>Cách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thực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hiện</a:t>
                </a:r>
                <a:endParaRPr lang="en-US" sz="2400" dirty="0" smtClean="0"/>
              </a:p>
              <a:p>
                <a:pPr>
                  <a:buFontTx/>
                  <a:buChar char="-"/>
                </a:pPr>
                <a:r>
                  <a:rPr lang="en-US" sz="2400" dirty="0" err="1" smtClean="0"/>
                  <a:t>Sau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mỗi</a:t>
                </a:r>
                <a:r>
                  <a:rPr lang="en-US" sz="2400" dirty="0" smtClean="0"/>
                  <a:t> epoch </a:t>
                </a:r>
                <a:r>
                  <a:rPr lang="en-US" sz="2400" dirty="0" err="1" smtClean="0"/>
                  <a:t>xáo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trộn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thứ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tự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của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các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dữ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liệu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để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đảm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bảo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tính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ngẫu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nhiên</a:t>
                </a:r>
                <a:endParaRPr lang="en-US" sz="2400" dirty="0" smtClean="0"/>
              </a:p>
              <a:p>
                <a:pPr>
                  <a:buFontTx/>
                  <a:buChar char="-"/>
                </a:pPr>
                <a:r>
                  <a:rPr lang="en-US" sz="2400" dirty="0" err="1" smtClean="0"/>
                  <a:t>Cập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nhật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lại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trọng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số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en-US" sz="2400" dirty="0" err="1" smtClean="0"/>
                  <a:t>theo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công</a:t>
                </a:r>
                <a:r>
                  <a:rPr lang="en-US" sz="2400" dirty="0" smtClean="0"/>
                  <a:t> </a:t>
                </a:r>
                <a:r>
                  <a:rPr lang="en-US" sz="2400" dirty="0" err="1" smtClean="0"/>
                  <a:t>thức</a:t>
                </a:r>
                <a:endParaRPr lang="en-US" sz="2400" dirty="0" smtClean="0"/>
              </a:p>
              <a:p>
                <a:pPr>
                  <a:buFontTx/>
                  <a:buChar char="-"/>
                </a:pPr>
                <a:endParaRPr lang="en-US" sz="1800" dirty="0" smtClean="0"/>
              </a:p>
              <a:p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85" t="-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5105400"/>
            <a:ext cx="324196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26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Ưu</a:t>
            </a:r>
            <a:r>
              <a:rPr lang="en-US" sz="2400" dirty="0"/>
              <a:t> </a:t>
            </a:r>
            <a:r>
              <a:rPr lang="en-US" sz="2400" dirty="0" err="1"/>
              <a:t>điểm</a:t>
            </a:r>
            <a:endParaRPr lang="en-US" sz="2400" dirty="0"/>
          </a:p>
          <a:p>
            <a:pPr>
              <a:buFontTx/>
              <a:buChar char="-"/>
            </a:pPr>
            <a:r>
              <a:rPr lang="en-US" sz="2400" dirty="0"/>
              <a:t>SGD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tốc</a:t>
            </a:r>
            <a:r>
              <a:rPr lang="en-US" sz="2400" dirty="0"/>
              <a:t> </a:t>
            </a:r>
            <a:r>
              <a:rPr lang="en-US" sz="2400" dirty="0" err="1"/>
              <a:t>độ</a:t>
            </a:r>
            <a:r>
              <a:rPr lang="en-US" sz="2400" dirty="0"/>
              <a:t> </a:t>
            </a:r>
            <a:r>
              <a:rPr lang="en-US" sz="2400" dirty="0" err="1"/>
              <a:t>hội</a:t>
            </a:r>
            <a:r>
              <a:rPr lang="en-US" sz="2400" dirty="0"/>
              <a:t> </a:t>
            </a:r>
            <a:r>
              <a:rPr lang="en-US" sz="2400" dirty="0" err="1"/>
              <a:t>tụ</a:t>
            </a:r>
            <a:r>
              <a:rPr lang="en-US" sz="2400" dirty="0"/>
              <a:t> </a:t>
            </a:r>
            <a:r>
              <a:rPr lang="en-US" sz="2400" dirty="0" err="1"/>
              <a:t>nhanh</a:t>
            </a:r>
            <a:r>
              <a:rPr lang="en-US" sz="2400" dirty="0"/>
              <a:t> </a:t>
            </a:r>
            <a:r>
              <a:rPr lang="en-US" sz="2400" dirty="0" err="1"/>
              <a:t>hơn</a:t>
            </a:r>
            <a:r>
              <a:rPr lang="en-US" sz="2400" dirty="0"/>
              <a:t> </a:t>
            </a:r>
            <a:r>
              <a:rPr lang="en-US" sz="2400" dirty="0" err="1" smtClean="0"/>
              <a:t>rất</a:t>
            </a:r>
            <a:r>
              <a:rPr lang="en-US" sz="2400" dirty="0" smtClean="0"/>
              <a:t> </a:t>
            </a:r>
            <a:r>
              <a:rPr lang="en-US" sz="2400" dirty="0" err="1" smtClean="0"/>
              <a:t>nhiều</a:t>
            </a:r>
            <a:r>
              <a:rPr lang="en-US" sz="2400" dirty="0" smtClean="0"/>
              <a:t> so </a:t>
            </a:r>
            <a:r>
              <a:rPr lang="en-US" sz="2400" dirty="0" err="1" smtClean="0"/>
              <a:t>với</a:t>
            </a:r>
            <a:r>
              <a:rPr lang="en-US" sz="2400" dirty="0" smtClean="0"/>
              <a:t> GD</a:t>
            </a:r>
            <a:endParaRPr lang="en-US" sz="2400" dirty="0"/>
          </a:p>
          <a:p>
            <a:pPr>
              <a:buFontTx/>
              <a:buChar char="-"/>
            </a:pPr>
            <a:r>
              <a:rPr lang="en-US" sz="2400" dirty="0" err="1" smtClean="0"/>
              <a:t>Phù</a:t>
            </a:r>
            <a:r>
              <a:rPr lang="en-US" sz="2400" dirty="0" smtClean="0"/>
              <a:t> </a:t>
            </a:r>
            <a:r>
              <a:rPr lang="en-US" sz="2400" dirty="0" err="1"/>
              <a:t>hợp</a:t>
            </a:r>
            <a:r>
              <a:rPr lang="en-US" sz="2400" dirty="0"/>
              <a:t>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bài</a:t>
            </a:r>
            <a:r>
              <a:rPr lang="en-US" sz="2400" dirty="0"/>
              <a:t> </a:t>
            </a:r>
            <a:r>
              <a:rPr lang="en-US" sz="2400" dirty="0" err="1"/>
              <a:t>toán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/>
              <a:t>sở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lớn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toàn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/>
              <a:t>sở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ban </a:t>
            </a:r>
            <a:r>
              <a:rPr lang="en-US" sz="2400" dirty="0" err="1"/>
              <a:t>đầu</a:t>
            </a:r>
            <a:r>
              <a:rPr lang="en-US" sz="2400" dirty="0"/>
              <a:t> (online learning</a:t>
            </a:r>
            <a:r>
              <a:rPr lang="en-US" sz="2400" dirty="0" smtClean="0"/>
              <a:t>)</a:t>
            </a:r>
          </a:p>
          <a:p>
            <a:r>
              <a:rPr lang="en-US" sz="2400" dirty="0" err="1" smtClean="0"/>
              <a:t>Nhược</a:t>
            </a:r>
            <a:r>
              <a:rPr lang="en-US" sz="2400" dirty="0" smtClean="0"/>
              <a:t> </a:t>
            </a:r>
            <a:r>
              <a:rPr lang="en-US" sz="2400" dirty="0" err="1" smtClean="0"/>
              <a:t>điểm</a:t>
            </a:r>
            <a:endParaRPr lang="en-US" sz="2400" dirty="0" smtClean="0"/>
          </a:p>
          <a:p>
            <a:pPr>
              <a:buFontTx/>
              <a:buChar char="-"/>
            </a:pPr>
            <a:r>
              <a:rPr lang="en-US" sz="2400" dirty="0" err="1" smtClean="0"/>
              <a:t>Hội</a:t>
            </a:r>
            <a:r>
              <a:rPr lang="en-US" sz="2400" dirty="0" smtClean="0"/>
              <a:t> </a:t>
            </a:r>
            <a:r>
              <a:rPr lang="en-US" sz="2400" dirty="0" err="1" smtClean="0"/>
              <a:t>tụ</a:t>
            </a:r>
            <a:r>
              <a:rPr lang="en-US" sz="2400" dirty="0" smtClean="0"/>
              <a:t> </a:t>
            </a:r>
            <a:r>
              <a:rPr lang="en-US" sz="2400" dirty="0" err="1" smtClean="0"/>
              <a:t>nhanh</a:t>
            </a:r>
            <a:r>
              <a:rPr lang="en-US" sz="2400" dirty="0" smtClean="0"/>
              <a:t> </a:t>
            </a:r>
            <a:r>
              <a:rPr lang="en-US" sz="2400" dirty="0" err="1" smtClean="0"/>
              <a:t>nhưng</a:t>
            </a:r>
            <a:r>
              <a:rPr lang="en-US" sz="2400" dirty="0" smtClean="0"/>
              <a:t> </a:t>
            </a:r>
            <a:r>
              <a:rPr lang="en-US" sz="2400" dirty="0" err="1" smtClean="0"/>
              <a:t>không</a:t>
            </a:r>
            <a:r>
              <a:rPr lang="en-US" sz="2400" dirty="0" smtClean="0"/>
              <a:t> </a:t>
            </a:r>
            <a:r>
              <a:rPr lang="en-US" sz="2400" dirty="0" err="1" smtClean="0"/>
              <a:t>ổn</a:t>
            </a:r>
            <a:r>
              <a:rPr lang="en-US" sz="2400" dirty="0" smtClean="0"/>
              <a:t> </a:t>
            </a:r>
            <a:r>
              <a:rPr lang="en-US" sz="2400" dirty="0" err="1" smtClean="0"/>
              <a:t>định</a:t>
            </a:r>
            <a:r>
              <a:rPr lang="en-US" sz="2400" dirty="0" smtClean="0"/>
              <a:t>.</a:t>
            </a:r>
          </a:p>
          <a:p>
            <a:pPr>
              <a:buFontTx/>
              <a:buChar char="-"/>
            </a:pPr>
            <a:r>
              <a:rPr lang="en-US" sz="2400" dirty="0" err="1" smtClean="0"/>
              <a:t>Giảm</a:t>
            </a:r>
            <a:r>
              <a:rPr lang="en-US" sz="2400" dirty="0" smtClean="0"/>
              <a:t> </a:t>
            </a:r>
            <a:r>
              <a:rPr lang="en-US" sz="2400" dirty="0" err="1" smtClean="0"/>
              <a:t>tốc</a:t>
            </a:r>
            <a:r>
              <a:rPr lang="en-US" sz="2400" dirty="0" smtClean="0"/>
              <a:t> </a:t>
            </a:r>
            <a:r>
              <a:rPr lang="en-US" sz="2400" dirty="0" err="1" smtClean="0"/>
              <a:t>độ</a:t>
            </a:r>
            <a:r>
              <a:rPr lang="en-US" sz="2400" dirty="0" smtClean="0"/>
              <a:t> </a:t>
            </a:r>
            <a:r>
              <a:rPr lang="en-US" sz="2400" dirty="0" err="1" smtClean="0"/>
              <a:t>thực</a:t>
            </a:r>
            <a:r>
              <a:rPr lang="en-US" sz="2400" dirty="0" smtClean="0"/>
              <a:t> </a:t>
            </a:r>
            <a:r>
              <a:rPr lang="en-US" sz="2400" dirty="0" err="1" smtClean="0"/>
              <a:t>hiện</a:t>
            </a:r>
            <a:r>
              <a:rPr lang="en-US" sz="2400" dirty="0" smtClean="0"/>
              <a:t> 1 epoch</a:t>
            </a:r>
          </a:p>
          <a:p>
            <a:pPr>
              <a:buFontTx/>
              <a:buChar char="-"/>
            </a:pPr>
            <a:endParaRPr lang="en-US" sz="2400" dirty="0" smtClean="0"/>
          </a:p>
          <a:p>
            <a:pPr>
              <a:buFontTx/>
              <a:buChar char="-"/>
            </a:pPr>
            <a:endParaRPr lang="en-US" sz="2400" dirty="0" smtClean="0"/>
          </a:p>
          <a:p>
            <a:pPr>
              <a:buFontTx/>
              <a:buChar char="-"/>
            </a:pPr>
            <a:endParaRPr lang="en-US" sz="2400" dirty="0"/>
          </a:p>
          <a:p>
            <a:endParaRPr lang="en-US" sz="2400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887" y="4227442"/>
            <a:ext cx="2435087" cy="24350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4227442"/>
            <a:ext cx="2458279" cy="245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6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19200"/>
            <a:ext cx="5486400" cy="4078840"/>
          </a:xfrm>
        </p:spPr>
      </p:pic>
    </p:spTree>
    <p:extLst>
      <p:ext uri="{BB962C8B-B14F-4D97-AF65-F5344CB8AC3E}">
        <p14:creationId xmlns:p14="http://schemas.microsoft.com/office/powerpoint/2010/main" val="10021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alibri (Body)"/>
              </a:rPr>
              <a:t>c/ Mini-batch Gradient Descent</a:t>
            </a:r>
          </a:p>
          <a:p>
            <a:r>
              <a:rPr lang="en-US" sz="2400" dirty="0" err="1" smtClean="0">
                <a:latin typeface="Calibri (Body)"/>
              </a:rPr>
              <a:t>Cách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thực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hiện</a:t>
            </a: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r>
              <a:rPr lang="en-US" sz="2400" dirty="0" smtClean="0">
                <a:latin typeface="Calibri (Body)"/>
              </a:rPr>
              <a:t>Chia </a:t>
            </a:r>
            <a:r>
              <a:rPr lang="en-US" sz="2400" dirty="0" err="1" smtClean="0">
                <a:latin typeface="Calibri (Body)"/>
              </a:rPr>
              <a:t>toàn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bộ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dữ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liệu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thành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các</a:t>
            </a:r>
            <a:r>
              <a:rPr lang="en-US" sz="2400" dirty="0" smtClean="0">
                <a:latin typeface="Calibri (Body)"/>
              </a:rPr>
              <a:t> mini-batch, </a:t>
            </a:r>
            <a:r>
              <a:rPr lang="en-US" sz="2400" dirty="0" err="1" smtClean="0">
                <a:latin typeface="Calibri (Body)"/>
              </a:rPr>
              <a:t>mỗi</a:t>
            </a:r>
            <a:r>
              <a:rPr lang="en-US" sz="2400" dirty="0" smtClean="0">
                <a:latin typeface="Calibri (Body)"/>
              </a:rPr>
              <a:t> mini-batch </a:t>
            </a:r>
            <a:r>
              <a:rPr lang="en-US" sz="2400" dirty="0" err="1" smtClean="0">
                <a:latin typeface="Calibri (Body)"/>
              </a:rPr>
              <a:t>có</a:t>
            </a:r>
            <a:r>
              <a:rPr lang="en-US" sz="2400" dirty="0" smtClean="0">
                <a:latin typeface="Calibri (Body)"/>
              </a:rPr>
              <a:t> n </a:t>
            </a:r>
            <a:r>
              <a:rPr lang="en-US" sz="2400" dirty="0" err="1" smtClean="0">
                <a:latin typeface="Calibri (Body)"/>
              </a:rPr>
              <a:t>điểm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dữ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liệu</a:t>
            </a:r>
            <a:r>
              <a:rPr lang="en-US" sz="2400" dirty="0" smtClean="0">
                <a:latin typeface="Calibri (Body)"/>
              </a:rPr>
              <a:t> (n&lt;&lt;N).</a:t>
            </a:r>
          </a:p>
          <a:p>
            <a:pPr>
              <a:buFontTx/>
              <a:buChar char="-"/>
            </a:pPr>
            <a:r>
              <a:rPr lang="en-US" sz="2400" dirty="0" err="1" smtClean="0">
                <a:latin typeface="Calibri (Body)"/>
              </a:rPr>
              <a:t>Mỗi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lần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cập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nhật</a:t>
            </a:r>
            <a:r>
              <a:rPr lang="en-US" sz="2400" dirty="0" smtClean="0">
                <a:latin typeface="Calibri (Body)"/>
              </a:rPr>
              <a:t>, </a:t>
            </a:r>
            <a:r>
              <a:rPr lang="en-US" sz="2400" dirty="0" err="1" smtClean="0">
                <a:latin typeface="Calibri (Body)"/>
              </a:rPr>
              <a:t>thuật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toán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này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lấy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ra</a:t>
            </a:r>
            <a:r>
              <a:rPr lang="en-US" sz="2400" dirty="0" smtClean="0">
                <a:latin typeface="Calibri (Body)"/>
              </a:rPr>
              <a:t>  1 mini-batch </a:t>
            </a:r>
            <a:r>
              <a:rPr lang="en-US" sz="2400" dirty="0" err="1" smtClean="0">
                <a:latin typeface="Calibri (Body)"/>
              </a:rPr>
              <a:t>để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đạo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hàm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rồi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cập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nhật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theo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công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thức</a:t>
            </a:r>
            <a:r>
              <a:rPr lang="en-US" sz="2400" dirty="0" smtClean="0">
                <a:latin typeface="Calibri (Body)"/>
              </a:rPr>
              <a:t>:</a:t>
            </a:r>
            <a:endParaRPr lang="en-US" sz="2400" dirty="0">
              <a:latin typeface="Calibri (Body)"/>
            </a:endParaRPr>
          </a:p>
          <a:p>
            <a:pPr>
              <a:buFontTx/>
              <a:buChar char="-"/>
            </a:pP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r>
              <a:rPr lang="en-US" sz="2400" dirty="0" err="1" smtClean="0">
                <a:latin typeface="Calibri (Body)"/>
              </a:rPr>
              <a:t>Sau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mỗi</a:t>
            </a:r>
            <a:r>
              <a:rPr lang="en-US" sz="2400" dirty="0">
                <a:latin typeface="Calibri (Body)"/>
              </a:rPr>
              <a:t> epoch </a:t>
            </a:r>
            <a:r>
              <a:rPr lang="en-US" sz="2400" dirty="0" err="1">
                <a:latin typeface="Calibri (Body)"/>
              </a:rPr>
              <a:t>xáo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trộn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thứ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tự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của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các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dữ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liệu</a:t>
            </a: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r>
              <a:rPr lang="vi-VN" sz="2400" dirty="0">
                <a:latin typeface="Calibri (Body)"/>
              </a:rPr>
              <a:t>Mini-batch GD được sử dụng trong hầu hết các thuật toán Machine Learning, đặc biệt là trong Deep Learning. Giá trị </a:t>
            </a:r>
            <a:r>
              <a:rPr lang="vi-VN" sz="2400" dirty="0" smtClean="0">
                <a:latin typeface="Calibri (Body)"/>
              </a:rPr>
              <a:t>n</a:t>
            </a:r>
            <a:r>
              <a:rPr lang="vi-VN" sz="2400" dirty="0">
                <a:latin typeface="Calibri (Body)"/>
              </a:rPr>
              <a:t> thường được chọn là khoảng từ 50 đến </a:t>
            </a:r>
            <a:r>
              <a:rPr lang="vi-VN" sz="2400" dirty="0" smtClean="0">
                <a:latin typeface="Calibri (Body)"/>
              </a:rPr>
              <a:t>100</a:t>
            </a:r>
            <a:endParaRPr lang="en-US" sz="2400" dirty="0" smtClean="0">
              <a:latin typeface="Calibri (Body)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733800"/>
            <a:ext cx="3837561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9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>
                <a:latin typeface="Calibri (Body)"/>
              </a:rPr>
              <a:t>Ưu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điểm</a:t>
            </a: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r>
              <a:rPr lang="en-US" sz="2400" dirty="0" smtClean="0">
                <a:latin typeface="Calibri (Body)"/>
              </a:rPr>
              <a:t>Do </a:t>
            </a:r>
            <a:r>
              <a:rPr lang="vi-VN" sz="2400" dirty="0" smtClean="0">
                <a:latin typeface="Calibri (Body)"/>
              </a:rPr>
              <a:t>giảm tính ngẫu nhiên của SGD </a:t>
            </a:r>
            <a:r>
              <a:rPr lang="en-US" sz="2400" dirty="0" err="1" smtClean="0">
                <a:latin typeface="Calibri (Body)"/>
              </a:rPr>
              <a:t>nên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vi-VN" sz="2400" dirty="0" smtClean="0">
                <a:latin typeface="Calibri (Body)"/>
              </a:rPr>
              <a:t>giúp thuật toán </a:t>
            </a:r>
            <a:r>
              <a:rPr lang="en-US" sz="2400" dirty="0" err="1" smtClean="0">
                <a:latin typeface="Calibri (Body)"/>
              </a:rPr>
              <a:t>ổn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định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hơn</a:t>
            </a:r>
            <a:r>
              <a:rPr lang="en-US" sz="2400" dirty="0" smtClean="0">
                <a:latin typeface="Calibri (Body)"/>
              </a:rPr>
              <a:t>, </a:t>
            </a:r>
            <a:r>
              <a:rPr lang="en-US" sz="2400" dirty="0" err="1" smtClean="0">
                <a:latin typeface="Calibri (Body)"/>
              </a:rPr>
              <a:t>hội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tụ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nhanh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hơn</a:t>
            </a:r>
            <a:r>
              <a:rPr lang="en-US" sz="2400" dirty="0" smtClean="0">
                <a:latin typeface="Calibri (Body)"/>
              </a:rPr>
              <a:t> SGD</a:t>
            </a:r>
          </a:p>
          <a:p>
            <a:pPr>
              <a:buFontTx/>
              <a:buChar char="-"/>
            </a:pPr>
            <a:r>
              <a:rPr lang="en-US" sz="2400" dirty="0">
                <a:latin typeface="Calibri (Body)"/>
              </a:rPr>
              <a:t> MB-GD </a:t>
            </a:r>
            <a:r>
              <a:rPr lang="en-US" sz="2400" dirty="0" err="1">
                <a:latin typeface="Calibri (Body)"/>
              </a:rPr>
              <a:t>cho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phép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chúng</a:t>
            </a:r>
            <a:r>
              <a:rPr lang="en-US" sz="2400" dirty="0">
                <a:latin typeface="Calibri (Body)"/>
              </a:rPr>
              <a:t> ta </a:t>
            </a:r>
            <a:r>
              <a:rPr lang="en-US" sz="2400" dirty="0" err="1">
                <a:latin typeface="Calibri (Body)"/>
              </a:rPr>
              <a:t>sử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dụng</a:t>
            </a:r>
            <a:r>
              <a:rPr lang="en-US" sz="2400" dirty="0" smtClean="0">
                <a:latin typeface="Calibri (Body)"/>
              </a:rPr>
              <a:t> ma </a:t>
            </a:r>
            <a:r>
              <a:rPr lang="en-US" sz="2400" dirty="0" err="1" smtClean="0">
                <a:latin typeface="Calibri (Body)"/>
              </a:rPr>
              <a:t>trận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hóa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smtClean="0">
                <a:latin typeface="Calibri (Body)"/>
              </a:rPr>
              <a:t>=&gt; </a:t>
            </a:r>
            <a:r>
              <a:rPr lang="vi-VN" sz="2400" dirty="0">
                <a:latin typeface="Calibri (Body)"/>
              </a:rPr>
              <a:t>cài </a:t>
            </a:r>
            <a:r>
              <a:rPr lang="vi-VN" sz="2400" dirty="0" smtClean="0">
                <a:latin typeface="Calibri (Body)"/>
              </a:rPr>
              <a:t>đặt </a:t>
            </a:r>
            <a:r>
              <a:rPr lang="vi-VN" sz="2400" dirty="0">
                <a:latin typeface="Calibri (Body)"/>
              </a:rPr>
              <a:t>hiệu quả trong MATLAB hay các thư viện tính toán khác như BLAS hay trên môi trường </a:t>
            </a:r>
            <a:r>
              <a:rPr lang="vi-VN" sz="2400" dirty="0" smtClean="0">
                <a:latin typeface="Calibri (Body)"/>
              </a:rPr>
              <a:t>GPU</a:t>
            </a:r>
            <a:r>
              <a:rPr lang="en-US" sz="2400" dirty="0" smtClean="0">
                <a:latin typeface="Calibri (Body)"/>
              </a:rPr>
              <a:t> =&gt; </a:t>
            </a:r>
            <a:r>
              <a:rPr lang="en-US" sz="2400" dirty="0" err="1" smtClean="0">
                <a:latin typeface="Calibri (Body)"/>
              </a:rPr>
              <a:t>tăng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hiệu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suất</a:t>
            </a:r>
            <a:r>
              <a:rPr lang="en-US" sz="2400" dirty="0" smtClean="0">
                <a:latin typeface="Calibri (Body)"/>
              </a:rPr>
              <a:t> </a:t>
            </a:r>
          </a:p>
          <a:p>
            <a:r>
              <a:rPr lang="en-US" sz="2400" dirty="0" err="1" smtClean="0">
                <a:latin typeface="Calibri (Body)"/>
              </a:rPr>
              <a:t>Nhược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 smtClean="0">
                <a:latin typeface="Calibri (Body)"/>
              </a:rPr>
              <a:t>điểm</a:t>
            </a: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r>
              <a:rPr lang="en-US" sz="2400" dirty="0" err="1">
                <a:latin typeface="Calibri (Body)"/>
              </a:rPr>
              <a:t>N</a:t>
            </a:r>
            <a:r>
              <a:rPr lang="en-US" sz="2400" dirty="0" err="1" smtClean="0">
                <a:latin typeface="Calibri (Body)"/>
              </a:rPr>
              <a:t>ếu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điều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kiện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dừng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của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thuật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toán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là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số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smtClean="0">
                <a:latin typeface="Calibri (Body)"/>
              </a:rPr>
              <a:t>epoch, </a:t>
            </a:r>
            <a:r>
              <a:rPr lang="en-US" sz="2400" dirty="0" err="1">
                <a:latin typeface="Calibri (Body)"/>
              </a:rPr>
              <a:t>thì</a:t>
            </a:r>
            <a:r>
              <a:rPr lang="en-US" sz="2400" dirty="0">
                <a:latin typeface="Calibri (Body)"/>
              </a:rPr>
              <a:t> n</a:t>
            </a:r>
            <a:r>
              <a:rPr lang="en-US" sz="2400" dirty="0" smtClean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trở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nên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vô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cùng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quan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trọng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vì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nó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quyết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định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số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lần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cập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nhật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của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tham</a:t>
            </a:r>
            <a:r>
              <a:rPr lang="en-US" sz="2400" dirty="0">
                <a:latin typeface="Calibri (Body)"/>
              </a:rPr>
              <a:t> </a:t>
            </a:r>
            <a:r>
              <a:rPr lang="en-US" sz="2400" dirty="0" err="1">
                <a:latin typeface="Calibri (Body)"/>
              </a:rPr>
              <a:t>số</a:t>
            </a:r>
            <a:endParaRPr lang="en-US" sz="2400" dirty="0" smtClean="0">
              <a:latin typeface="Calibri (Body)"/>
            </a:endParaRPr>
          </a:p>
          <a:p>
            <a:pPr>
              <a:buFontTx/>
              <a:buChar char="-"/>
            </a:pP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878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4-SISLAB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2014-SISLAB template</Template>
  <TotalTime>323</TotalTime>
  <Words>310</Words>
  <Application>Microsoft Office PowerPoint</Application>
  <PresentationFormat>On-screen Show (4:3)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(Body)</vt:lpstr>
      <vt:lpstr>Cambria Math</vt:lpstr>
      <vt:lpstr>2014-SISLAB template</vt:lpstr>
      <vt:lpstr>LSI Design Contest 2018  Các biến thể của Gradient Descent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Các thuật toán tối ưu hóa Gradient Descent</dc:title>
  <dc:creator>Nguyen Xuan Thuan</dc:creator>
  <cp:lastModifiedBy>Nguyen Xuan Thuan</cp:lastModifiedBy>
  <cp:revision>25</cp:revision>
  <dcterms:created xsi:type="dcterms:W3CDTF">2017-11-03T13:08:20Z</dcterms:created>
  <dcterms:modified xsi:type="dcterms:W3CDTF">2017-11-04T02:19:30Z</dcterms:modified>
</cp:coreProperties>
</file>

<file path=docProps/thumbnail.jpeg>
</file>